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0" r:id="rId4"/>
    <p:sldId id="277" r:id="rId5"/>
    <p:sldId id="270" r:id="rId6"/>
    <p:sldId id="272" r:id="rId7"/>
    <p:sldId id="273" r:id="rId8"/>
    <p:sldId id="274" r:id="rId9"/>
    <p:sldId id="275" r:id="rId10"/>
    <p:sldId id="276" r:id="rId11"/>
    <p:sldId id="259" r:id="rId12"/>
    <p:sldId id="265" r:id="rId13"/>
    <p:sldId id="266" r:id="rId14"/>
    <p:sldId id="267" r:id="rId15"/>
    <p:sldId id="268" r:id="rId16"/>
    <p:sldId id="283" r:id="rId17"/>
    <p:sldId id="284" r:id="rId18"/>
    <p:sldId id="285" r:id="rId19"/>
    <p:sldId id="286" r:id="rId20"/>
    <p:sldId id="281" r:id="rId21"/>
    <p:sldId id="282" r:id="rId22"/>
    <p:sldId id="287" r:id="rId23"/>
    <p:sldId id="289" r:id="rId24"/>
    <p:sldId id="264" r:id="rId25"/>
    <p:sldId id="279" r:id="rId26"/>
    <p:sldId id="278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 autoAdjust="0"/>
    <p:restoredTop sz="86105" autoAdjust="0"/>
  </p:normalViewPr>
  <p:slideViewPr>
    <p:cSldViewPr>
      <p:cViewPr varScale="1">
        <p:scale>
          <a:sx n="67" d="100"/>
          <a:sy n="67" d="100"/>
        </p:scale>
        <p:origin x="-114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596203C1-616A-4651-A577-7BA09B384D13}" type="datetimeFigureOut">
              <a:rPr/>
              <a:pPr/>
              <a:t>6/9/2006</a:t>
            </a:fld>
            <a:endParaRPr lang="es-ES" dirty="0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07B8B279-4079-43B3-8013-D8D81AB870A7}" type="slidenum">
              <a:rPr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</a:t>
            </a:fld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11</a:t>
            </a:fld>
            <a:endParaRPr lang="es-E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12</a:t>
            </a:fld>
            <a:endParaRPr lang="es-E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13</a:t>
            </a:fld>
            <a:endParaRPr lang="es-E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14</a:t>
            </a:fld>
            <a:endParaRPr lang="es-E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15</a:t>
            </a:fld>
            <a:endParaRPr lang="es-E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16</a:t>
            </a:fld>
            <a:endParaRPr lang="es-E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17</a:t>
            </a:fld>
            <a:endParaRPr lang="es-E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18</a:t>
            </a:fld>
            <a:endParaRPr lang="es-E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19</a:t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</a:t>
            </a:fld>
            <a:endParaRPr lang="es-E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20</a:t>
            </a:fld>
            <a:endParaRPr lang="es-E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21</a:t>
            </a:fld>
            <a:endParaRPr lang="es-E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22</a:t>
            </a:fld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23</a:t>
            </a:fld>
            <a:endParaRPr lang="es-E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24</a:t>
            </a:fld>
            <a:endParaRPr lang="es-E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25</a:t>
            </a:fld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26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3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4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5</a:t>
            </a:fld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6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7</a:t>
            </a:fld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8</a:t>
            </a:fld>
            <a:endParaRPr lang="es-E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9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 latinLnBrk="0">
              <a:defRPr lang="es-ES"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20" name="Shap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 latinLnBrk="0">
              <a:spcBef>
                <a:spcPts val="0"/>
              </a:spcBef>
              <a:buNone/>
              <a:defRPr lang="es-ES"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19" name="Shap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Shap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F9C6-20A9-45D8-B666-D95AD1AA535F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 latinLnBrk="0">
              <a:buNone/>
              <a:defRPr lang="es-ES"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68344" y="5610416"/>
            <a:ext cx="8183880" cy="420624"/>
          </a:xfrm>
        </p:spPr>
        <p:txBody>
          <a:bodyPr lIns="118872" tIns="0" anchor="t"/>
          <a:lstStyle>
            <a:lvl1pPr marR="36576" algn="l" latinLnBrk="0">
              <a:spcAft>
                <a:spcPts val="0"/>
              </a:spcAft>
              <a:buNone/>
              <a:defRPr lang="es-ES"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B45F-50E8-4AF1-920B-265FC35EA31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D76A-2E51-4D2B-9AFF-70F7EB3C2C6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0624"/>
            <a:ext cx="8183880" cy="1051560"/>
          </a:xfrm>
        </p:spPr>
        <p:txBody>
          <a:bodyPr anchor="b"/>
          <a:lstStyle>
            <a:lvl1pPr latinLnBrk="0">
              <a:defRPr lang="es-ES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639762"/>
          </a:xfrm>
        </p:spPr>
        <p:txBody>
          <a:bodyPr lIns="146304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652169" y="579438"/>
            <a:ext cx="3931920" cy="639762"/>
          </a:xfrm>
        </p:spPr>
        <p:txBody>
          <a:bodyPr lIns="137160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sz="quarter" idx="3"/>
          </p:nvPr>
        </p:nvSpPr>
        <p:spPr>
          <a:xfrm>
            <a:off x="607224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52169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F57-6490-4460-90DC-FC5EE5C36A66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161-9FCA-498A-A51E-7B90071250E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95AF-258B-4502-92DF-E211AA281B4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 latinLnBrk="0">
              <a:buNone/>
              <a:defRPr lang="es-ES" sz="2200" b="1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5538847" y="1447800"/>
            <a:ext cx="2971800" cy="4389120"/>
          </a:xfrm>
        </p:spPr>
        <p:txBody>
          <a:bodyPr lIns="91440"/>
          <a:lstStyle>
            <a:lvl1pPr marL="18288" marR="18288" indent="0" latinLnBrk="0">
              <a:spcBef>
                <a:spcPts val="0"/>
              </a:spcBef>
              <a:buNone/>
              <a:defRPr lang="es-ES" sz="1400">
                <a:solidFill>
                  <a:srgbClr val="FFFFFF"/>
                </a:solidFill>
              </a:defRPr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533400" y="1447800"/>
            <a:ext cx="4937760" cy="4389120"/>
          </a:xfrm>
        </p:spPr>
        <p:txBody>
          <a:bodyPr/>
          <a:lstStyle>
            <a:lvl1pPr latinLnBrk="0">
              <a:defRPr lang="es-ES" sz="2800">
                <a:solidFill>
                  <a:srgbClr val="FFFFFF"/>
                </a:solidFill>
              </a:defRPr>
            </a:lvl1pPr>
            <a:lvl2pPr>
              <a:defRPr lang="es-ES" sz="2600">
                <a:solidFill>
                  <a:srgbClr val="FFFFFF"/>
                </a:solidFill>
              </a:defRPr>
            </a:lvl2pPr>
            <a:lvl3pPr>
              <a:defRPr lang="es-ES" sz="2400">
                <a:solidFill>
                  <a:srgbClr val="FFFFFF"/>
                </a:solidFill>
              </a:defRPr>
            </a:lvl3pPr>
            <a:lvl4pPr>
              <a:defRPr lang="es-ES" sz="2000">
                <a:solidFill>
                  <a:srgbClr val="FFFFFF"/>
                </a:solidFill>
              </a:defRPr>
            </a:lvl4pPr>
            <a:lvl5pPr>
              <a:defRPr lang="es-ES" sz="2000">
                <a:solidFill>
                  <a:srgbClr val="FFFFFF"/>
                </a:solidFill>
              </a:defRPr>
            </a:lvl5pPr>
            <a:lvl6pPr>
              <a:buNone/>
              <a:defRPr lang="es-ES"/>
            </a:lvl6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A21-88D5-4090-AE34-A717F300913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6400800" y="434162"/>
            <a:ext cx="2324605" cy="4341329"/>
          </a:xfrm>
          <a:prstGeom prst="roundRect">
            <a:avLst>
              <a:gd name="adj" fmla="val 2127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 latinLnBrk="0">
              <a:buNone/>
              <a:defRPr lang="es-ES"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 latinLnBrk="0">
              <a:spcBef>
                <a:spcPts val="0"/>
              </a:spcBef>
              <a:buNone/>
              <a:defRPr lang="es-ES" sz="1400"/>
            </a:lvl1pPr>
            <a:lvl2pPr>
              <a:defRPr lang="es-ES" sz="1200"/>
            </a:lvl2pPr>
            <a:lvl3pPr>
              <a:defRPr lang="es-ES" sz="1000"/>
            </a:lvl3pPr>
            <a:lvl4pPr>
              <a:defRPr lang="es-ES" sz="900"/>
            </a:lvl4pPr>
            <a:lvl5pPr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54AA-2757-4A51-86CD-6D20456BDD0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89320" cy="4343400"/>
          </a:xfrm>
          <a:prstGeom prst="rect">
            <a:avLst/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latinLnBrk="0">
              <a:buNone/>
              <a:defRPr lang="es-ES" sz="3200"/>
            </a:lvl1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6411357" y="386861"/>
            <a:ext cx="36576" cy="4443984"/>
          </a:xfrm>
          <a:prstGeom prst="rect">
            <a:avLst/>
          </a:prstGeom>
          <a:solidFill>
            <a:srgbClr val="FFFFFF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7432" algn="l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 nivel</a:t>
            </a:r>
          </a:p>
          <a:p>
            <a:pPr lvl="6"/>
            <a:r>
              <a:rPr lang="es-ES"/>
              <a:t>Séptimo nivel</a:t>
            </a:r>
          </a:p>
          <a:p>
            <a:pPr lvl="7"/>
            <a:r>
              <a:rPr lang="es-ES"/>
              <a:t>Octavo nivel</a:t>
            </a:r>
          </a:p>
          <a:p>
            <a:pPr lvl="8"/>
            <a:r>
              <a:rPr lang="es-ES"/>
              <a:t>Noveno nivel</a:t>
            </a:r>
          </a:p>
        </p:txBody>
      </p:sp>
      <p:sp>
        <p:nvSpPr>
          <p:cNvPr id="25" name="Rectangl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/>
              <a:pPr algn="r"/>
              <a:t>6/9/2006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l"/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s-ES" sz="1000">
                <a:solidFill>
                  <a:schemeClr val="bg2">
                    <a:shade val="50000"/>
                  </a:schemeClr>
                </a:solidFill>
              </a:rPr>
              <a:pPr/>
              <a:t>‹Nº›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lang="es-ES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lang="es-ES"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lang="es-ES"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lang="es-ES"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lang="es-ES"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22376" y="214290"/>
            <a:ext cx="7772400" cy="3469886"/>
          </a:xfrm>
        </p:spPr>
        <p:txBody>
          <a:bodyPr>
            <a:normAutofit/>
          </a:bodyPr>
          <a:lstStyle/>
          <a:p>
            <a:r>
              <a:rPr lang="es-ES" dirty="0" smtClean="0"/>
              <a:t>Un Medidor de Rendimiento de Servidores de Bases de Datos Relacionales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672662"/>
          </a:xfrm>
        </p:spPr>
        <p:txBody>
          <a:bodyPr/>
          <a:lstStyle/>
          <a:p>
            <a:r>
              <a:rPr lang="es-ES" dirty="0" smtClean="0"/>
              <a:t>Director: Antonio César Gómez Lora</a:t>
            </a:r>
            <a:br>
              <a:rPr lang="es-ES" dirty="0" smtClean="0"/>
            </a:br>
            <a:r>
              <a:rPr lang="es-ES" dirty="0" smtClean="0"/>
              <a:t>Alumno: Jose Antonio Jamilena Daza</a:t>
            </a:r>
            <a:endParaRPr lang="es-ES" dirty="0"/>
          </a:p>
        </p:txBody>
      </p:sp>
      <p:pic>
        <p:nvPicPr>
          <p:cNvPr id="1026" name="Picture 2" descr="C:\Users\Jose\Documents\ITIS\pfc\1 - analisis de requisitos\maqueta analizador\maqueta-analizador\dist\maqueta-analizador\josejamilena\pfc\analizador\resources\spl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571876"/>
            <a:ext cx="2925714" cy="2925714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4071934" y="4857760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 smtClean="0">
                <a:solidFill>
                  <a:schemeClr val="accent1"/>
                </a:solidFill>
              </a:rPr>
              <a:t>I. T. Informática de Sistemas</a:t>
            </a:r>
            <a:endParaRPr lang="es-ES"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Comparativa</a:t>
            </a:r>
            <a:endParaRPr lang="es-ES" sz="2000" b="1" cap="small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357290" y="428604"/>
          <a:ext cx="4214842" cy="4429156"/>
        </p:xfrm>
        <a:graphic>
          <a:graphicData uri="http://schemas.openxmlformats.org/drawingml/2006/table">
            <a:tbl>
              <a:tblPr/>
              <a:tblGrid>
                <a:gridCol w="842578"/>
                <a:gridCol w="843066"/>
                <a:gridCol w="843066"/>
                <a:gridCol w="843066"/>
                <a:gridCol w="843066"/>
              </a:tblGrid>
              <a:tr h="770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Nagios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Webmin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NetIQ AppManager for Oracle Database RDBMS Server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PFC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Conjunto de bibliotecas para desarrollo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Multiplataforma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UNIX)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Windows)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(JVM)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Funcionalidad de propósito especifico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Implementado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Licencia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GPL v.2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BSD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Propietaria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Apache 2.0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Distribución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 pago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Generación de gráficas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(Analizador)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Supervisión en tiempo real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(Chartserver)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Servicio de sistema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(Servicio)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Lenguaje nativo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y otros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Perl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Java 1.6.0_14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Múltiples SGBD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(Oracle)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(JDBC)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00034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Componente para Nagios</a:t>
            </a:r>
            <a:endParaRPr lang="es-ES" dirty="0" smtClean="0"/>
          </a:p>
          <a:p>
            <a:r>
              <a:rPr lang="es-ES_tradnl" dirty="0" smtClean="0"/>
              <a:t>Componente para Webmin</a:t>
            </a:r>
            <a:endParaRPr lang="es-ES" dirty="0" smtClean="0"/>
          </a:p>
          <a:p>
            <a:r>
              <a:rPr lang="es-ES_tradnl" dirty="0" smtClean="0"/>
              <a:t>Cliente/Servidor desplegado en un servidor de aplicaciones	</a:t>
            </a:r>
            <a:endParaRPr lang="es-ES" dirty="0" smtClean="0"/>
          </a:p>
          <a:p>
            <a:r>
              <a:rPr lang="es-ES_tradnl" dirty="0" smtClean="0"/>
              <a:t>Servicio/Analizador de datos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Nagios</a:t>
            </a:r>
            <a:endParaRPr lang="es-ES" sz="2400" dirty="0" smtClean="0"/>
          </a:p>
          <a:p>
            <a:pPr>
              <a:buNone/>
            </a:pPr>
            <a:endParaRPr lang="es-ES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357158" y="1500174"/>
          <a:ext cx="6081230" cy="2714644"/>
        </p:xfrm>
        <a:graphic>
          <a:graphicData uri="http://schemas.openxmlformats.org/presentationml/2006/ole">
            <p:oleObj spid="_x0000_s2049" name="Visio" r:id="rId4" imgW="8876693" imgH="4006985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Webmin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357158" y="1357298"/>
          <a:ext cx="6058219" cy="2563514"/>
        </p:xfrm>
        <a:graphic>
          <a:graphicData uri="http://schemas.openxmlformats.org/presentationml/2006/ole">
            <p:oleObj spid="_x0000_s31747" name="Visio" r:id="rId4" imgW="9185269" imgH="3926732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Cliente/</a:t>
            </a:r>
          </a:p>
          <a:p>
            <a:r>
              <a:rPr lang="es-ES_tradnl" sz="2400" dirty="0" smtClean="0"/>
              <a:t>Servidor desplegado en un servidor de aplicaciones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857224" y="428604"/>
          <a:ext cx="5072098" cy="4300716"/>
        </p:xfrm>
        <a:graphic>
          <a:graphicData uri="http://schemas.openxmlformats.org/presentationml/2006/ole">
            <p:oleObj spid="_x0000_s33795" name="Visio" r:id="rId4" imgW="6590693" imgH="5544766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Servicio/</a:t>
            </a:r>
          </a:p>
          <a:p>
            <a:r>
              <a:rPr lang="es-ES_tradnl" sz="2400" dirty="0" smtClean="0"/>
              <a:t>Analizador de datos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57157" y="500042"/>
          <a:ext cx="5691502" cy="2643206"/>
        </p:xfrm>
        <a:graphic>
          <a:graphicData uri="http://schemas.openxmlformats.org/presentationml/2006/ole">
            <p:oleObj spid="_x0000_s35843" name="Visio" r:id="rId4" imgW="5355309" imgH="2474609" progId="Visio.Drawing.11">
              <p:embed/>
            </p:oleObj>
          </a:graphicData>
        </a:graphic>
      </p:graphicFrame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642910" y="2214554"/>
          <a:ext cx="6202363" cy="2484437"/>
        </p:xfrm>
        <a:graphic>
          <a:graphicData uri="http://schemas.openxmlformats.org/presentationml/2006/ole">
            <p:oleObj spid="_x0000_s35847" name="Visio" r:id="rId5" imgW="5346408" imgH="2113064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Cuestiones tenidas en cuenta en el desarrollo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Cuestiones tenidas en cuenta en el desarrollo</a:t>
            </a:r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bajo perfiles de calidad ISO-9000 e ISO-27001.</a:t>
            </a:r>
          </a:p>
          <a:p>
            <a:r>
              <a:rPr lang="es-ES" dirty="0" smtClean="0"/>
              <a:t>Estructura de almacenamiento de datos simple:</a:t>
            </a:r>
          </a:p>
          <a:p>
            <a:pPr lvl="1"/>
            <a:r>
              <a:rPr lang="es-ES" dirty="0" smtClean="0"/>
              <a:t>Inserción de datos lineal.</a:t>
            </a:r>
          </a:p>
          <a:p>
            <a:pPr lvl="1"/>
            <a:r>
              <a:rPr lang="es-ES" dirty="0" smtClean="0"/>
              <a:t>Imperceptible en las lecturas.</a:t>
            </a:r>
          </a:p>
          <a:p>
            <a:pPr lvl="1"/>
            <a:r>
              <a:rPr lang="es-ES" dirty="0" smtClean="0"/>
              <a:t>Facilita la exportación de datos, no creando vistas intermedias para tal fin.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Cuestiones tenidas en cuenta en el desarrollo</a:t>
            </a:r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1571604" y="530352"/>
            <a:ext cx="5786478" cy="4470284"/>
          </a:xfrm>
        </p:spPr>
        <p:txBody>
          <a:bodyPr>
            <a:normAutofit/>
          </a:bodyPr>
          <a:lstStyle/>
          <a:p>
            <a:r>
              <a:rPr lang="es-ES" dirty="0" smtClean="0"/>
              <a:t>Completamente independiente de la plataforma</a:t>
            </a:r>
          </a:p>
          <a:p>
            <a:pPr lvl="1"/>
            <a:r>
              <a:rPr lang="es-ES" dirty="0" smtClean="0"/>
              <a:t>El componente Servicio, funciona como demonio de sistema en cualquier sistema operativo. </a:t>
            </a:r>
          </a:p>
          <a:p>
            <a:pPr lvl="2"/>
            <a:r>
              <a:rPr lang="es-ES" dirty="0" smtClean="0"/>
              <a:t>Hasta en </a:t>
            </a:r>
            <a:r>
              <a:rPr lang="es-ES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móviles </a:t>
            </a:r>
          </a:p>
          <a:p>
            <a:pPr lvl="1"/>
            <a:r>
              <a:rPr lang="es-ES" dirty="0" smtClean="0"/>
              <a:t>El componente Analizador, funciona en cualquier sistema con JRE 1.6 </a:t>
            </a:r>
            <a:r>
              <a:rPr lang="es-ES" sz="1800" dirty="0" smtClean="0"/>
              <a:t>(Look And </a:t>
            </a:r>
            <a:r>
              <a:rPr lang="es-ES" sz="1800" dirty="0" err="1" smtClean="0"/>
              <a:t>Feel</a:t>
            </a:r>
            <a:r>
              <a:rPr lang="es-ES" sz="1800" dirty="0" smtClean="0"/>
              <a:t> </a:t>
            </a:r>
            <a:r>
              <a:rPr lang="es-ES" sz="1800" dirty="0" err="1" smtClean="0"/>
              <a:t>Nimbus</a:t>
            </a:r>
            <a:r>
              <a:rPr lang="es-ES" sz="1800" dirty="0" smtClean="0"/>
              <a:t>)</a:t>
            </a:r>
            <a:endParaRPr lang="es-ES" dirty="0" smtClean="0"/>
          </a:p>
        </p:txBody>
      </p:sp>
      <p:pic>
        <p:nvPicPr>
          <p:cNvPr id="4" name="3 Imagen" descr="mac-os-x-log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884" y="785794"/>
            <a:ext cx="934334" cy="1000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4 Imagen" descr="linux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1571612"/>
            <a:ext cx="1000132" cy="1198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5 Imagen" descr="window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142852"/>
            <a:ext cx="1127368" cy="1000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7 Imagen" descr="bsd-bi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6644" y="214290"/>
            <a:ext cx="996373" cy="10517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8 Imagen" descr="solari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282" y="3429000"/>
            <a:ext cx="1008296" cy="928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12 Llamada rectangular redondeada"/>
          <p:cNvSpPr/>
          <p:nvPr/>
        </p:nvSpPr>
        <p:spPr>
          <a:xfrm>
            <a:off x="7215206" y="1285860"/>
            <a:ext cx="1714512" cy="3071834"/>
          </a:xfrm>
          <a:prstGeom prst="wedgeRoundRectCallout">
            <a:avLst>
              <a:gd name="adj1" fmla="val -166389"/>
              <a:gd name="adj2" fmla="val 258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Compilando con J2ME + </a:t>
            </a:r>
            <a:r>
              <a:rPr lang="es-ES" dirty="0" err="1" smtClean="0"/>
              <a:t>SQLite</a:t>
            </a:r>
            <a:r>
              <a:rPr lang="es-ES" dirty="0" smtClean="0"/>
              <a:t> para </a:t>
            </a:r>
            <a:r>
              <a:rPr lang="es-ES" dirty="0" err="1" smtClean="0"/>
              <a:t>Symbian</a:t>
            </a:r>
            <a:r>
              <a:rPr lang="es-ES" dirty="0" smtClean="0"/>
              <a:t>.</a:t>
            </a:r>
          </a:p>
          <a:p>
            <a:pPr algn="ctr"/>
            <a:r>
              <a:rPr lang="es-ES" dirty="0" smtClean="0"/>
              <a:t>El móvil ha de poder conectarse a red.</a:t>
            </a:r>
          </a:p>
          <a:p>
            <a:pPr algn="ctr"/>
            <a:endParaRPr lang="es-ES" dirty="0" smtClean="0"/>
          </a:p>
          <a:p>
            <a:pPr algn="ctr"/>
            <a:endParaRPr lang="es-ES" dirty="0" smtClean="0"/>
          </a:p>
          <a:p>
            <a:pPr algn="ctr"/>
            <a:endParaRPr lang="es-ES" dirty="0" smtClean="0"/>
          </a:p>
        </p:txBody>
      </p:sp>
      <p:pic>
        <p:nvPicPr>
          <p:cNvPr id="38914" name="Picture 2" descr="C:\Users\Jose\AppData\Local\Microsoft\Windows\Temporary Internet Files\Content.IE5\YWW19265\MMj03653010000[1]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286512" y="3071810"/>
            <a:ext cx="857256" cy="857256"/>
          </a:xfrm>
          <a:prstGeom prst="rect">
            <a:avLst/>
          </a:prstGeom>
          <a:noFill/>
        </p:spPr>
      </p:pic>
      <p:pic>
        <p:nvPicPr>
          <p:cNvPr id="12" name="11 Imagen" descr="symbian_o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0958" y="3714752"/>
            <a:ext cx="1075740" cy="42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Servicio en móviles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sz="2000" dirty="0" smtClean="0"/>
              <a:t>NECESITAMOS:</a:t>
            </a:r>
          </a:p>
          <a:p>
            <a:pPr>
              <a:buFont typeface="Arial" pitchFamily="34" charset="0"/>
              <a:buChar char="•"/>
            </a:pPr>
            <a:r>
              <a:rPr lang="es-ES" sz="1800" dirty="0" smtClean="0"/>
              <a:t>J2ME</a:t>
            </a:r>
          </a:p>
          <a:p>
            <a:pPr>
              <a:buFont typeface="Arial" pitchFamily="34" charset="0"/>
              <a:buChar char="•"/>
            </a:pPr>
            <a:r>
              <a:rPr lang="es-ES" sz="1800" dirty="0" err="1" smtClean="0"/>
              <a:t>SQLitE</a:t>
            </a:r>
            <a:endParaRPr lang="es-ES" sz="1800" dirty="0" smtClean="0"/>
          </a:p>
          <a:p>
            <a:pPr>
              <a:buFont typeface="Arial" pitchFamily="34" charset="0"/>
              <a:buChar char="•"/>
            </a:pPr>
            <a:r>
              <a:rPr lang="es-ES" sz="1800" dirty="0" smtClean="0"/>
              <a:t>Almacenamiento</a:t>
            </a:r>
          </a:p>
          <a:p>
            <a:pPr>
              <a:buFont typeface="Arial" pitchFamily="34" charset="0"/>
              <a:buChar char="•"/>
            </a:pPr>
            <a:r>
              <a:rPr lang="es-ES" sz="1800" dirty="0" smtClean="0"/>
              <a:t>Conexión a red TCP/IP</a:t>
            </a:r>
          </a:p>
          <a:p>
            <a:endParaRPr lang="es-ES" dirty="0" smtClean="0"/>
          </a:p>
        </p:txBody>
      </p:sp>
      <p:pic>
        <p:nvPicPr>
          <p:cNvPr id="5" name="4 Marcador de posición de imagen" descr="movil.jpg"/>
          <p:cNvPicPr>
            <a:picLocks noGrp="1" noChangeAspect="1"/>
          </p:cNvPicPr>
          <p:nvPr>
            <p:ph type="pic" idx="1"/>
          </p:nvPr>
        </p:nvPicPr>
        <p:blipFill>
          <a:blip r:embed="rId3" cstate="print"/>
          <a:stretch>
            <a:fillRect/>
          </a:stretch>
        </p:blipFill>
        <p:spPr>
          <a:xfrm>
            <a:off x="571472" y="785794"/>
            <a:ext cx="5629275" cy="3590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Objetivos de este proyecto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>
            <a:noAutofit/>
          </a:bodyPr>
          <a:lstStyle/>
          <a:p>
            <a:pPr lvl="0"/>
            <a:r>
              <a:rPr lang="es-ES_tradnl" sz="2400" dirty="0" smtClean="0"/>
              <a:t>Elaborar un software que ejecute sobre sistemas gestores de bases de datos relacionales, bajo una planificación dada, unos scripts de prueba, para a partir de los tiempos de ejecución generar indicativos sobre su comportamiento.</a:t>
            </a:r>
            <a:endParaRPr lang="es-ES" sz="2400" dirty="0" smtClean="0"/>
          </a:p>
          <a:p>
            <a:pPr lvl="0"/>
            <a:r>
              <a:rPr lang="es-ES_tradnl" sz="2400" dirty="0" smtClean="0"/>
              <a:t>Construir una interfaz gráfica que sea capaz de recoger los datos de la herramienta descrita anteriormente y generar unas estadísticas que sean mostradas de forma visual para que el usuario las interprete. Dichas estadísticas se agruparan según los diferentes tipos de scripts lanzados.</a:t>
            </a:r>
            <a:endParaRPr lang="es-E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Casos de uso en laboratorios</a:t>
            </a:r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Casos de uso en laboratorios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Chequeo continuo del SGBD.</a:t>
            </a:r>
          </a:p>
          <a:p>
            <a:endParaRPr lang="es-ES" dirty="0" smtClean="0"/>
          </a:p>
          <a:p>
            <a:r>
              <a:rPr lang="es-ES" dirty="0" smtClean="0"/>
              <a:t>Programamos el servicio para lanzar script de evaluación. </a:t>
            </a:r>
          </a:p>
          <a:p>
            <a:endParaRPr lang="es-ES" dirty="0" smtClean="0"/>
          </a:p>
          <a:p>
            <a:r>
              <a:rPr lang="es-ES" dirty="0" smtClean="0"/>
              <a:t>Podemos agrupar a la hora de lanzar distintos tipos.</a:t>
            </a:r>
          </a:p>
        </p:txBody>
      </p:sp>
      <p:pic>
        <p:nvPicPr>
          <p:cNvPr id="8" name="7 Imagen" descr="servicio en aulas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571480"/>
            <a:ext cx="5873551" cy="37862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Casos de uso en laboratorios. Obtención de Datos.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Podemos recolectar los datos obtenidos por cada uno de los host con el Cliente de Estadísticas:</a:t>
            </a:r>
          </a:p>
          <a:p>
            <a:pPr lvl="1"/>
            <a:r>
              <a:rPr lang="es-ES" dirty="0" smtClean="0"/>
              <a:t>java –</a:t>
            </a:r>
            <a:r>
              <a:rPr lang="es-ES" dirty="0" err="1" smtClean="0"/>
              <a:t>jar</a:t>
            </a:r>
            <a:r>
              <a:rPr lang="es-ES" dirty="0" smtClean="0"/>
              <a:t> </a:t>
            </a:r>
            <a:r>
              <a:rPr lang="es-ES" dirty="0" err="1" smtClean="0"/>
              <a:t>josejamilena.pfc.cliente.estadisticas.jar</a:t>
            </a:r>
            <a:r>
              <a:rPr lang="es-ES" dirty="0" smtClean="0"/>
              <a:t> &lt;host&gt; &lt;puerto TCP abierto por el Servicio&gt;</a:t>
            </a:r>
          </a:p>
          <a:p>
            <a:pPr lvl="1"/>
            <a:r>
              <a:rPr lang="es-ES" dirty="0" smtClean="0"/>
              <a:t>Introduciéndolo en un script de consola es más fácil </a:t>
            </a:r>
          </a:p>
          <a:p>
            <a:r>
              <a:rPr lang="es-ES" dirty="0" smtClean="0"/>
              <a:t>También podemos usar </a:t>
            </a:r>
            <a:r>
              <a:rPr lang="es-ES" dirty="0" err="1" smtClean="0"/>
              <a:t>ChartServer</a:t>
            </a:r>
            <a:r>
              <a:rPr lang="es-ES" dirty="0" smtClean="0"/>
              <a:t> en cada Host. Tiempo de Ejecución.</a:t>
            </a:r>
          </a:p>
        </p:txBody>
      </p:sp>
      <p:pic>
        <p:nvPicPr>
          <p:cNvPr id="39938" name="Picture 2" descr="http://upload.wikimedia.org/wikipedia/commons/thumb/f/f6/Smile_fasdfdsfoiueire.svg/498px-Smile_fasdfdsfoiueire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928934"/>
            <a:ext cx="428628" cy="427767"/>
          </a:xfrm>
          <a:prstGeom prst="rect">
            <a:avLst/>
          </a:prstGeom>
          <a:noFill/>
        </p:spPr>
      </p:pic>
      <p:pic>
        <p:nvPicPr>
          <p:cNvPr id="7" name="6 Imagen" descr="logo_pla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16" y="4071942"/>
            <a:ext cx="1254712" cy="5000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Casos de uso en laboratorios. Análisis de Datos.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Analizador.</a:t>
            </a:r>
          </a:p>
          <a:p>
            <a:pPr lvl="1"/>
            <a:r>
              <a:rPr lang="es-ES" dirty="0" smtClean="0"/>
              <a:t>Directamente del almacén de datos.</a:t>
            </a:r>
          </a:p>
          <a:p>
            <a:r>
              <a:rPr lang="es-ES" dirty="0" smtClean="0"/>
              <a:t>Mediante archivo CSV. </a:t>
            </a:r>
          </a:p>
          <a:p>
            <a:pPr lvl="1"/>
            <a:r>
              <a:rPr lang="es-ES" dirty="0" smtClean="0"/>
              <a:t>Hoja de Cálculo:</a:t>
            </a:r>
          </a:p>
          <a:p>
            <a:pPr lvl="2"/>
            <a:r>
              <a:rPr lang="es-ES" dirty="0" smtClean="0"/>
              <a:t>Microsoft Excel</a:t>
            </a:r>
          </a:p>
          <a:p>
            <a:pPr lvl="2"/>
            <a:r>
              <a:rPr lang="es-ES" dirty="0" err="1" smtClean="0"/>
              <a:t>OpenOffice</a:t>
            </a:r>
            <a:r>
              <a:rPr lang="es-ES" dirty="0" smtClean="0"/>
              <a:t> </a:t>
            </a:r>
            <a:r>
              <a:rPr lang="es-ES" dirty="0" err="1" smtClean="0"/>
              <a:t>Calc</a:t>
            </a:r>
            <a:endParaRPr lang="es-ES" dirty="0" smtClean="0"/>
          </a:p>
          <a:p>
            <a:pPr lvl="2"/>
            <a:r>
              <a:rPr lang="es-ES" dirty="0" smtClean="0"/>
              <a:t>Google </a:t>
            </a:r>
            <a:r>
              <a:rPr lang="es-ES" dirty="0" err="1" smtClean="0"/>
              <a:t>Fusion</a:t>
            </a:r>
            <a:r>
              <a:rPr lang="es-ES" dirty="0" smtClean="0"/>
              <a:t> </a:t>
            </a:r>
            <a:r>
              <a:rPr lang="es-ES" dirty="0" err="1" smtClean="0"/>
              <a:t>Tables</a:t>
            </a:r>
            <a:endParaRPr lang="es-ES" dirty="0" smtClean="0"/>
          </a:p>
          <a:p>
            <a:pPr lvl="1"/>
            <a:r>
              <a:rPr lang="es-ES" dirty="0" smtClean="0"/>
              <a:t>Software matemático:</a:t>
            </a:r>
          </a:p>
          <a:p>
            <a:pPr lvl="2"/>
            <a:r>
              <a:rPr lang="es-ES" dirty="0" smtClean="0"/>
              <a:t>SPSS</a:t>
            </a:r>
          </a:p>
          <a:p>
            <a:pPr lvl="2"/>
            <a:r>
              <a:rPr lang="es-ES" dirty="0" err="1" smtClean="0"/>
              <a:t>Matlab</a:t>
            </a:r>
            <a:endParaRPr lang="es-ES" dirty="0" smtClean="0"/>
          </a:p>
          <a:p>
            <a:pPr lvl="2"/>
            <a:r>
              <a:rPr lang="es-ES" dirty="0" err="1" smtClean="0"/>
              <a:t>Octave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Ejemplo de ejecución</a:t>
            </a:r>
            <a:endParaRPr lang="es-E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785794"/>
            <a:ext cx="59245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GRACIAS</a:t>
            </a: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Fases de este proyecto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>
            <a:noAutofit/>
          </a:bodyPr>
          <a:lstStyle/>
          <a:p>
            <a:pPr lvl="0"/>
            <a:r>
              <a:rPr lang="es-ES_tradnl" dirty="0" smtClean="0"/>
              <a:t>Prospección inicial.</a:t>
            </a:r>
          </a:p>
          <a:p>
            <a:pPr lvl="0"/>
            <a:r>
              <a:rPr lang="es-ES_tradnl" dirty="0" smtClean="0"/>
              <a:t>Análisis de requisitos. </a:t>
            </a:r>
            <a:endParaRPr lang="es-ES" dirty="0" smtClean="0"/>
          </a:p>
          <a:p>
            <a:pPr lvl="0"/>
            <a:r>
              <a:rPr lang="es-ES_tradnl" dirty="0" smtClean="0"/>
              <a:t>Especificación de los distintos componentes.</a:t>
            </a:r>
            <a:endParaRPr lang="es-ES" dirty="0" smtClean="0"/>
          </a:p>
          <a:p>
            <a:pPr lvl="0"/>
            <a:r>
              <a:rPr lang="es-ES_tradnl" dirty="0" smtClean="0"/>
              <a:t>Diseño de la arquitectura de la solución.</a:t>
            </a:r>
            <a:endParaRPr lang="es-ES" dirty="0" smtClean="0"/>
          </a:p>
          <a:p>
            <a:pPr lvl="0"/>
            <a:r>
              <a:rPr lang="es-ES_tradnl" dirty="0" smtClean="0"/>
              <a:t>Implementación.</a:t>
            </a:r>
            <a:endParaRPr lang="es-ES" dirty="0" smtClean="0"/>
          </a:p>
          <a:p>
            <a:pPr lvl="0"/>
            <a:r>
              <a:rPr lang="es-ES_tradnl" dirty="0" smtClean="0"/>
              <a:t>Pruebas.</a:t>
            </a:r>
          </a:p>
          <a:p>
            <a:pPr lvl="0"/>
            <a:r>
              <a:rPr lang="es-ES_tradnl" dirty="0" smtClean="0"/>
              <a:t>Se seguirá el Desarrollo Iterativo Incremental.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3898907"/>
          </a:xfrm>
        </p:spPr>
        <p:txBody>
          <a:bodyPr>
            <a:normAutofit fontScale="92500"/>
          </a:bodyPr>
          <a:lstStyle/>
          <a:p>
            <a:r>
              <a:rPr lang="es-ES" dirty="0" smtClean="0"/>
              <a:t>Java</a:t>
            </a:r>
          </a:p>
          <a:p>
            <a:r>
              <a:rPr lang="es-ES" dirty="0" smtClean="0"/>
              <a:t>JDBC</a:t>
            </a:r>
          </a:p>
          <a:p>
            <a:r>
              <a:rPr lang="es-ES" dirty="0" smtClean="0"/>
              <a:t>Log4J</a:t>
            </a:r>
          </a:p>
          <a:p>
            <a:r>
              <a:rPr lang="es-ES" dirty="0" err="1" smtClean="0"/>
              <a:t>SQLite</a:t>
            </a:r>
            <a:endParaRPr lang="es-ES" dirty="0" smtClean="0"/>
          </a:p>
          <a:p>
            <a:r>
              <a:rPr lang="es-ES" dirty="0" smtClean="0"/>
              <a:t>CSV (</a:t>
            </a:r>
            <a:r>
              <a:rPr lang="es-ES" dirty="0" err="1" smtClean="0"/>
              <a:t>Comma</a:t>
            </a:r>
            <a:r>
              <a:rPr lang="es-ES" dirty="0" smtClean="0"/>
              <a:t> </a:t>
            </a:r>
            <a:r>
              <a:rPr lang="es-ES" dirty="0" err="1" smtClean="0"/>
              <a:t>Separated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)</a:t>
            </a:r>
          </a:p>
          <a:p>
            <a:r>
              <a:rPr lang="es-ES" dirty="0" smtClean="0"/>
              <a:t>Visionado de gráficas</a:t>
            </a:r>
          </a:p>
          <a:p>
            <a:pPr lvl="1"/>
            <a:r>
              <a:rPr lang="es-ES" dirty="0" err="1" smtClean="0"/>
              <a:t>JFreeChart</a:t>
            </a:r>
            <a:endParaRPr lang="es-ES" dirty="0" smtClean="0"/>
          </a:p>
          <a:p>
            <a:pPr lvl="1"/>
            <a:r>
              <a:rPr lang="es-ES" dirty="0" smtClean="0"/>
              <a:t>Google Chart</a:t>
            </a:r>
          </a:p>
          <a:p>
            <a:r>
              <a:rPr lang="es-ES" dirty="0" smtClean="0"/>
              <a:t>Entorno gráfico: Swing + </a:t>
            </a:r>
            <a:r>
              <a:rPr lang="es-ES" dirty="0" err="1" smtClean="0"/>
              <a:t>Jdesktop</a:t>
            </a:r>
            <a:r>
              <a:rPr lang="es-ES" dirty="0" smtClean="0"/>
              <a:t> + </a:t>
            </a:r>
            <a:r>
              <a:rPr lang="es-ES" dirty="0" err="1" smtClean="0"/>
              <a:t>Nimbus</a:t>
            </a:r>
            <a:endParaRPr lang="es-ES" dirty="0" smtClean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02920" y="4500570"/>
            <a:ext cx="8183880" cy="154361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Arquitectura y herramientas empleadas para el desarrollo y la gestión del proyecto</a:t>
            </a:r>
            <a:endParaRPr lang="es-ES" dirty="0"/>
          </a:p>
        </p:txBody>
      </p:sp>
      <p:pic>
        <p:nvPicPr>
          <p:cNvPr id="39938" name="Picture 2" descr="http://netbeans.org/images_www/built_on_nb_bi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785794"/>
            <a:ext cx="1819275" cy="790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Transaction Processing Performance Council (TPC)</a:t>
            </a:r>
            <a:endParaRPr lang="es-ES" dirty="0" smtClean="0"/>
          </a:p>
          <a:p>
            <a:r>
              <a:rPr lang="es-ES_tradnl" dirty="0" smtClean="0"/>
              <a:t>NetIQ AppManager for Oracle Database RDBMS Server</a:t>
            </a:r>
            <a:endParaRPr lang="es-ES" dirty="0" smtClean="0"/>
          </a:p>
          <a:p>
            <a:r>
              <a:rPr lang="es-ES_tradnl" dirty="0" smtClean="0"/>
              <a:t>Nagios</a:t>
            </a:r>
            <a:endParaRPr lang="es-ES" dirty="0" smtClean="0"/>
          </a:p>
          <a:p>
            <a:r>
              <a:rPr lang="es-ES_tradnl" dirty="0" smtClean="0"/>
              <a:t>Webmin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Transaction processing performance council (TPC) </a:t>
            </a:r>
            <a:endParaRPr lang="es-ES" sz="2000" b="1" cap="small" dirty="0" smtClean="0"/>
          </a:p>
        </p:txBody>
      </p:sp>
      <p:sp>
        <p:nvSpPr>
          <p:cNvPr id="6" name="5 CuadroTexto"/>
          <p:cNvSpPr txBox="1">
            <a:spLocks/>
          </p:cNvSpPr>
          <p:nvPr/>
        </p:nvSpPr>
        <p:spPr>
          <a:xfrm>
            <a:off x="500034" y="1571612"/>
            <a:ext cx="565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TCP es una organización sin fines de lucro.</a:t>
            </a:r>
            <a:r>
              <a:rPr lang="es-ES_tradnl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Define los proceso de transacciones, métricas  y difundir los resultados de forma objetiva.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Estos sistemas de métrica son tipo </a:t>
            </a:r>
            <a:r>
              <a:rPr lang="es-ES_tradnl" dirty="0" err="1" smtClean="0"/>
              <a:t>benchmark</a:t>
            </a:r>
            <a:r>
              <a:rPr lang="es-ES_tradnl" dirty="0" smtClean="0"/>
              <a:t> y están más orientados a la comparación de distintos sistemas gestores de bases de datos. 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b="1" cap="small" dirty="0" smtClean="0"/>
              <a:t>Netiq appmanager for oracle database rdbms server</a:t>
            </a:r>
            <a:endParaRPr lang="es-ES" sz="2400" b="1" cap="small" dirty="0"/>
          </a:p>
        </p:txBody>
      </p:sp>
      <p:pic>
        <p:nvPicPr>
          <p:cNvPr id="5" name="4 Imagen" descr="http://www.netiq.com/shared/images/prd_sst_amOracleL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500042"/>
            <a:ext cx="564360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Nagios</a:t>
            </a:r>
            <a:endParaRPr lang="es-ES" sz="2400" b="1" cap="small" dirty="0"/>
          </a:p>
        </p:txBody>
      </p:sp>
      <p:pic>
        <p:nvPicPr>
          <p:cNvPr id="6" name="5 Imagen" descr="http://pics.unlugarenelmundo.es/pantallazos/nagiosmap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785794"/>
            <a:ext cx="557216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Webmin</a:t>
            </a:r>
            <a:endParaRPr lang="es-ES" sz="2400" b="1" cap="small" dirty="0"/>
          </a:p>
        </p:txBody>
      </p:sp>
      <p:pic>
        <p:nvPicPr>
          <p:cNvPr id="5" name="4 Imagen" descr="http://sites.google.com/site/firebirdarchitect/_/rsrc/1234268059496/Home/flap/webmin/webmin-264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571480"/>
            <a:ext cx="564360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OUTPUT_FILE_NAME" val="Un Medidor de Rendimiento de Servidores de Bases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ff training presentat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715</Words>
  <Application>Microsoft Office PowerPoint</Application>
  <PresentationFormat>Presentación en pantalla (4:3)</PresentationFormat>
  <Paragraphs>192</Paragraphs>
  <Slides>26</Slides>
  <Notes>26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Staff training presentation</vt:lpstr>
      <vt:lpstr>Visio</vt:lpstr>
      <vt:lpstr>Un Medidor de Rendimiento de Servidores de Bases de Datos Relacionales</vt:lpstr>
      <vt:lpstr>Objetivos de este proyecto</vt:lpstr>
      <vt:lpstr>Fases de este proyecto</vt:lpstr>
      <vt:lpstr>Arquitectura y herramientas empleadas para el desarrollo y la gestión del proyecto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Posibles Implementaciones</vt:lpstr>
      <vt:lpstr>Posibles Implementaciones</vt:lpstr>
      <vt:lpstr>Posibles Implementaciones</vt:lpstr>
      <vt:lpstr>Posibles Implementaciones</vt:lpstr>
      <vt:lpstr>Posibles Implementaciones</vt:lpstr>
      <vt:lpstr>Cuestiones tenidas en cuenta en el desarrollo</vt:lpstr>
      <vt:lpstr>Cuestiones tenidas en cuenta en el desarrollo</vt:lpstr>
      <vt:lpstr>Cuestiones tenidas en cuenta en el desarrollo</vt:lpstr>
      <vt:lpstr>Servicio en móviles</vt:lpstr>
      <vt:lpstr>Casos de uso en laboratorios</vt:lpstr>
      <vt:lpstr>Casos de uso en laboratorios</vt:lpstr>
      <vt:lpstr>Casos de uso en laboratorios. Obtención de Datos.</vt:lpstr>
      <vt:lpstr>Casos de uso en laboratorios. Análisis de Datos.</vt:lpstr>
      <vt:lpstr>Ejemplo de ejecución</vt:lpstr>
      <vt:lpstr>Ejemplo de ejecución</vt:lpstr>
      <vt:lpstr>GRACIAS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Medidor de Rendimiento de Servidores de Bases</dc:title>
  <dc:creator/>
  <cp:lastModifiedBy/>
  <cp:revision>1</cp:revision>
  <dcterms:created xsi:type="dcterms:W3CDTF">2009-11-07T08:22:06Z</dcterms:created>
  <dcterms:modified xsi:type="dcterms:W3CDTF">2009-11-19T07:49:33Z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TC101671283082</vt:lpwstr>
  </property>
</Properties>
</file>